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8" r:id="rId3"/>
    <p:sldId id="257" r:id="rId4"/>
    <p:sldId id="262" r:id="rId5"/>
    <p:sldId id="263" r:id="rId6"/>
    <p:sldId id="264" r:id="rId7"/>
    <p:sldId id="259" r:id="rId8"/>
    <p:sldId id="265" r:id="rId9"/>
    <p:sldId id="260" r:id="rId10"/>
    <p:sldId id="266" r:id="rId11"/>
    <p:sldId id="261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13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B7E7D-217C-465C-95EB-364882745A53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B30E9F-732D-4521-A27E-CD67F4F908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819EA-0FEB-4070-B47B-A714022686E1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A4362-FDE0-46DE-A77E-18F945D0BB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8A1EF-C5E3-422C-B1D7-CFACDAA435C4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AA99E-E81A-484B-9A72-96B11E0AC8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A4AA935-D504-42AC-8EEB-BB55EA6117BE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099C8CC-5956-4A42-8FBC-512FA4368C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31EAA-2DCD-4A57-A8E9-1FD62CEDFE8A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FD19D-2044-4DC0-B166-B4FA84F2CE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E0682-0F28-419F-95AA-9C395CFEC1C3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F633F-AA2C-4F88-ADE8-BC0FB1E341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AE86F8-8406-4808-8DCB-49E3017A555E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B8945-DA10-4C74-83C8-4D5346EF0A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3A37F0D-7A4D-449D-92AB-7D6A5D1DC051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B564AF9-AB8F-41ED-88A8-2F7C4FFC26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46AD8-DF04-45AF-BEE2-1B8A029F1710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28B1B-E7CF-47B1-971D-4468ADA7E2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7778C80-9408-4027-996D-7CDC2B4D955D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5068FD59-4147-4E0A-82F0-BE11274591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D99F1CC-985C-4A0E-9A2C-901263AA8731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DA33EFC-1772-498B-AC79-713A450E9E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949C7EE-D5D4-444A-A0F8-338940F1BDE7}" type="datetimeFigureOut">
              <a:rPr lang="ru-RU"/>
              <a:pPr>
                <a:defRPr/>
              </a:pPr>
              <a:t>01.05.2020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C64277B-FD28-4CAD-8E36-80E05FA0BE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67" r:id="rId4"/>
    <p:sldLayoutId id="2147483766" r:id="rId5"/>
    <p:sldLayoutId id="2147483771" r:id="rId6"/>
    <p:sldLayoutId id="2147483765" r:id="rId7"/>
    <p:sldLayoutId id="2147483772" r:id="rId8"/>
    <p:sldLayoutId id="2147483773" r:id="rId9"/>
    <p:sldLayoutId id="2147483764" r:id="rId10"/>
    <p:sldLayoutId id="214748376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1307B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FAEC5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EFAAB5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2428875"/>
            <a:ext cx="6172200" cy="928688"/>
          </a:xfrm>
          <a:solidFill>
            <a:schemeClr val="accent2">
              <a:lumMod val="60000"/>
              <a:lumOff val="40000"/>
            </a:schemeClr>
          </a:solidFill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cap="none" smtClean="0">
                <a:solidFill>
                  <a:srgbClr val="002776"/>
                </a:solidFill>
                <a:latin typeface="Mistral" pitchFamily="66" charset="0"/>
                <a:ea typeface="DFKai-SB" pitchFamily="65" charset="-120"/>
              </a:rPr>
              <a:t>АРТИКУЛЯЦИОННАЯ </a:t>
            </a:r>
            <a:r>
              <a:rPr lang="ru-RU" sz="4000" cap="none" smtClean="0">
                <a:solidFill>
                  <a:srgbClr val="002776"/>
                </a:solidFill>
                <a:latin typeface="Mistral" pitchFamily="66" charset="0"/>
                <a:ea typeface="DFKai-SB" pitchFamily="65" charset="-120"/>
              </a:rPr>
              <a:t>ГИМНАСТИКА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4437063"/>
            <a:ext cx="6172200" cy="1938337"/>
          </a:xfrm>
        </p:spPr>
        <p:txBody>
          <a:bodyPr>
            <a:normAutofit/>
          </a:bodyPr>
          <a:lstStyle/>
          <a:p>
            <a:pPr algn="r"/>
            <a:r>
              <a:rPr lang="ru-RU" sz="2000" smtClean="0">
                <a:solidFill>
                  <a:srgbClr val="002776"/>
                </a:solidFill>
              </a:rPr>
              <a:t>Воспитатель:Прасова В.В.</a:t>
            </a:r>
          </a:p>
          <a:p>
            <a:pPr algn="r"/>
            <a:endParaRPr lang="ru-RU" sz="2000" smtClean="0">
              <a:solidFill>
                <a:srgbClr val="002776"/>
              </a:solidFill>
            </a:endParaRPr>
          </a:p>
          <a:p>
            <a:pPr algn="r"/>
            <a:endParaRPr lang="ru-RU" sz="2000" smtClean="0">
              <a:solidFill>
                <a:srgbClr val="002776"/>
              </a:solidFill>
            </a:endParaRPr>
          </a:p>
          <a:p>
            <a:pPr algn="ctr"/>
            <a:r>
              <a:rPr lang="ru-RU" sz="1600" smtClean="0">
                <a:solidFill>
                  <a:srgbClr val="002776"/>
                </a:solidFill>
              </a:rPr>
              <a:t>МБДОУ Детский сад №2 п.Приамурский</a:t>
            </a:r>
          </a:p>
          <a:p>
            <a:pPr algn="ctr"/>
            <a:r>
              <a:rPr lang="ru-RU" sz="1600" smtClean="0">
                <a:solidFill>
                  <a:srgbClr val="002776"/>
                </a:solidFill>
              </a:rPr>
              <a:t>2020г</a:t>
            </a:r>
            <a:r>
              <a:rPr lang="ru-RU" sz="2000" smtClean="0">
                <a:solidFill>
                  <a:srgbClr val="002776"/>
                </a:solidFill>
              </a:rPr>
              <a:t>.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429125" y="2000250"/>
            <a:ext cx="3429000" cy="2862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«Шарики». Как и в прошлом упражнении, ребенок должен максимально надуть щеки. Затем попросите его, чтобы он ручкой слегка ударил по ним, чтобы воздух полностью вышел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4" name="Рисунок 3" descr="da3dc9dc9d07c1276c310079ee37bfb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57224" y="1285860"/>
            <a:ext cx="3071834" cy="371477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38" y="500063"/>
            <a:ext cx="5500687" cy="1754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«Варенье». Ребенок должен представить, что его верхняя губа испачкалась в варенье. Язычком нужно слизать лакомство. Для более творческого подхода и заинтересованности малыша его губу действительно можно измазать в варенье.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71938" y="3786188"/>
            <a:ext cx="4214812" cy="1754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«Заборчик». Как в одном из предыдущих упражнений, ребенок должен широко улыбнуться. Отличие в том, что теперь зубы должны быть максимально обнажены.</a:t>
            </a:r>
          </a:p>
        </p:txBody>
      </p:sp>
      <p:pic>
        <p:nvPicPr>
          <p:cNvPr id="4" name="Рисунок 3" descr="maxresdefaul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86446" y="1285860"/>
            <a:ext cx="2643206" cy="200026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1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8422" y="3571876"/>
            <a:ext cx="3227760" cy="20717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Box 1"/>
          <p:cNvSpPr txBox="1">
            <a:spLocks noChangeArrowheads="1"/>
          </p:cNvSpPr>
          <p:nvPr/>
        </p:nvSpPr>
        <p:spPr bwMode="auto">
          <a:xfrm>
            <a:off x="285750" y="357188"/>
            <a:ext cx="7715250" cy="501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Segoe Print" pitchFamily="2" charset="0"/>
              </a:rPr>
              <a:t>   Артикуляционную гимнастику обычно выполняют сидя, так как в этом положении у ребенка спина прямая, тело не напряжено, руки и ноги находятся в спокойном состоянии.       Размещать детей надо так, чтобы все они видели лицо логопеда.</a:t>
            </a:r>
          </a:p>
          <a:p>
            <a:r>
              <a:rPr lang="ru-RU" sz="2000">
                <a:latin typeface="Segoe Print" pitchFamily="2" charset="0"/>
              </a:rPr>
              <a:t>   Логопед должен следить за качеством выполняемых каждым ребенком движений, в противном случае артикуляционная гимнастика не достигает своей цели.</a:t>
            </a:r>
          </a:p>
          <a:p>
            <a:r>
              <a:rPr lang="ru-RU" sz="2000">
                <a:latin typeface="Segoe Print" pitchFamily="2" charset="0"/>
              </a:rPr>
              <a:t>   Работа организуется следующим образом.</a:t>
            </a:r>
          </a:p>
          <a:p>
            <a:r>
              <a:rPr lang="ru-RU" sz="2000">
                <a:latin typeface="Segoe Print" pitchFamily="2" charset="0"/>
              </a:rPr>
              <a:t>1. Логопед рассказывает о предстоящем упражнении, используя игровые приемы.</a:t>
            </a:r>
          </a:p>
          <a:p>
            <a:r>
              <a:rPr lang="ru-RU" sz="2000">
                <a:latin typeface="Segoe Print" pitchFamily="2" charset="0"/>
              </a:rPr>
              <a:t>2. Логопед показывает выполнение упражнения.</a:t>
            </a:r>
          </a:p>
          <a:p>
            <a:r>
              <a:rPr lang="ru-RU" sz="2000">
                <a:latin typeface="Segoe Print" pitchFamily="2" charset="0"/>
              </a:rPr>
              <a:t>З. Упражнение выполняет каждый ребенок по очереди, а логопед проверяет правильность выполнения.</a:t>
            </a:r>
          </a:p>
          <a:p>
            <a:r>
              <a:rPr lang="ru-RU" sz="2000">
                <a:latin typeface="Segoe Print" pitchFamily="2" charset="0"/>
              </a:rPr>
              <a:t>4. Упражнение выполняют все дети одновременно.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50" y="357188"/>
            <a:ext cx="7500938" cy="6186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Segoe Print" pitchFamily="2" charset="0"/>
                <a:cs typeface="+mn-cs"/>
              </a:rPr>
              <a:t>Эффективность логопедической работы по развитию артикуляционной моторики в значительной мере определяется тем, как сам ребенок участвует в процессе ее проведения, какая ему при этом отводится роль, какова степень его инициативности. Закрепление любого навыка требует систематического повторения. Чтобы у ребенка не пропал интерес к выполняемой работе, артикуляционная гимнастика не должна проводиться по шаблону, скучно. Предпосылкой успеха является создание благоприятных условий. Нужно вовлечь ребенка в активный процесс, создать соответствующий эмоциональный настрой, вызвать живой интерес, положительное отношение к занятиям, стремление правильно выполнять упражнения. Для этого лучше всего использовать игру, как основную деятельность детей, а следовательно, самую естественную и привлекательную для них форму занятий. В игре обязательно должен присутствовать элемент соревнования, должны быть награды за успешное выполнение упражнений. Для красочного и забавного оформления игры занятия используются картинки, игрушки, сказочные герои, привлечение стихотворных </a:t>
            </a:r>
            <a:r>
              <a:rPr lang="ru-RU" dirty="0">
                <a:solidFill>
                  <a:schemeClr val="accent3">
                    <a:lumMod val="50000"/>
                  </a:schemeClr>
                </a:solidFill>
                <a:latin typeface="Segoe Print" pitchFamily="2" charset="0"/>
                <a:cs typeface="+mn-cs"/>
              </a:rPr>
              <a:t>текстов.</a:t>
            </a:r>
            <a:endParaRPr lang="ru-RU" dirty="0">
              <a:solidFill>
                <a:schemeClr val="accent3">
                  <a:lumMod val="50000"/>
                </a:schemeClr>
              </a:solidFill>
              <a:latin typeface="Segoe Print" pitchFamily="2" charset="0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63" y="928688"/>
            <a:ext cx="6286500" cy="4908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ru-RU" sz="2000" b="1" i="1">
                <a:solidFill>
                  <a:srgbClr val="72002C"/>
                </a:solidFill>
                <a:latin typeface="Century Schoolbook"/>
              </a:rPr>
              <a:t>	В последнее время практически у многих детей встречаются недостатки произношения одного или нескольких звуков, большинство из которых носят временный, непостоянный характер. </a:t>
            </a:r>
          </a:p>
          <a:p>
            <a:r>
              <a:rPr lang="ru-RU" sz="2000" b="1" i="1">
                <a:solidFill>
                  <a:srgbClr val="72002C"/>
                </a:solidFill>
                <a:latin typeface="Century Schoolbook"/>
              </a:rPr>
              <a:t>	Работа по развитию основных движений органов артикуляционного аппарата проводится в форме артикуляционной гимнастики, целью которой является выработка правильных,  полноценных движений и определенных положений органов артикуляции, необходимых для правильного произношения звуков.</a:t>
            </a:r>
            <a:endParaRPr lang="ru-RU" sz="2000">
              <a:solidFill>
                <a:srgbClr val="72002C"/>
              </a:solidFill>
              <a:latin typeface="Century Schoolbook"/>
            </a:endParaRPr>
          </a:p>
          <a:p>
            <a:r>
              <a:rPr lang="ru-RU">
                <a:latin typeface="Century Schoolbook"/>
              </a:rPr>
              <a:t/>
            </a:r>
            <a:br>
              <a:rPr lang="ru-RU">
                <a:latin typeface="Century Schoolbook"/>
              </a:rPr>
            </a:br>
            <a:endParaRPr lang="ru-RU">
              <a:latin typeface="Century Schoolboo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875" y="642938"/>
            <a:ext cx="4714875" cy="25860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u="sng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Артикуляционная гимнастика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 – это совокупность специальных упражнений, направленных на укрепление мышц артикуляционного аппарата, развитие силы, подвижности и </a:t>
            </a:r>
            <a:r>
              <a:rPr lang="ru-RU" b="1" i="1" dirty="0" err="1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дифференцированности</a:t>
            </a:r>
            <a:r>
              <a:rPr lang="ru-RU" b="1" i="1" dirty="0">
                <a:solidFill>
                  <a:schemeClr val="accent6">
                    <a:lumMod val="75000"/>
                  </a:schemeClr>
                </a:solidFill>
                <a:latin typeface="+mn-lt"/>
                <a:cs typeface="+mn-cs"/>
              </a:rPr>
              <a:t> движений органов, участвующих в речевом процессе.</a:t>
            </a:r>
            <a:endParaRPr lang="ru-RU" dirty="0">
              <a:solidFill>
                <a:schemeClr val="accent6">
                  <a:lumMod val="7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813" y="4143375"/>
            <a:ext cx="5786437" cy="1477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i="1" dirty="0">
                <a:solidFill>
                  <a:schemeClr val="accent6">
                    <a:lumMod val="50000"/>
                  </a:schemeClr>
                </a:solidFill>
                <a:latin typeface="+mn-lt"/>
                <a:cs typeface="+mn-cs"/>
              </a:rPr>
              <a:t>Цель артикуляционной гимнастики – развитие силы речевого аппарата, оттачивание верных движений органов, важных для четкого произношения звуков, слов, соединения их в единый поток речи.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1142984"/>
            <a:ext cx="6357982" cy="43396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 w="38100">
            <a:solidFill>
              <a:schemeClr val="accent2">
                <a:lumMod val="75000"/>
              </a:schemeClr>
            </a:solidFill>
          </a:ln>
          <a:scene3d>
            <a:camera prst="obliqueTopRight"/>
            <a:lightRig rig="threePt" dir="t"/>
          </a:scene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dirty="0">
                <a:solidFill>
                  <a:schemeClr val="accent6">
                    <a:lumMod val="75000"/>
                  </a:schemeClr>
                </a:solidFill>
                <a:latin typeface="Segoe Print" pitchFamily="2" charset="0"/>
                <a:cs typeface="+mn-cs"/>
              </a:rPr>
              <a:t>Артикуляционную гимнастику можно разделить на два вида упражнений: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solidFill>
                <a:schemeClr val="accent6">
                  <a:lumMod val="75000"/>
                </a:schemeClr>
              </a:solidFill>
              <a:latin typeface="Segoe Print" pitchFamily="2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Segoe Print" pitchFamily="2" charset="0"/>
                <a:cs typeface="+mn-cs"/>
              </a:rPr>
              <a:t>-Статистические- связанные с удержанием определённой артикуляционной позы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400" dirty="0">
              <a:latin typeface="Segoe Print" pitchFamily="2" charset="0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Segoe Print" pitchFamily="2" charset="0"/>
                <a:cs typeface="+mn-cs"/>
              </a:rPr>
              <a:t>-Динамические- требующие многократного повторения одного и того же вида движений</a:t>
            </a:r>
            <a:endParaRPr lang="ru-RU" sz="2400" dirty="0">
              <a:latin typeface="Segoe Print" pitchFamily="2" charset="0"/>
              <a:cs typeface="+mn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5" y="1000125"/>
            <a:ext cx="8358188" cy="5354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Segoe Print" pitchFamily="2" charset="0"/>
                <a:cs typeface="+mn-cs"/>
              </a:rPr>
              <a:t>ПРАВИЛА ГИМНАСТИКИ: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defRPr/>
            </a:pPr>
            <a:endParaRPr lang="ru-RU" b="1" dirty="0">
              <a:solidFill>
                <a:schemeClr val="accent2">
                  <a:lumMod val="75000"/>
                </a:schemeClr>
              </a:solidFill>
              <a:latin typeface="Segoe Print" pitchFamily="2" charset="0"/>
              <a:cs typeface="+mn-cs"/>
            </a:endParaRP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артикуляционную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гимнастику надо делать ежедневно;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 лучше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всего заниматься артикуляционной гимнастикой 2 раза в день по 5-7 минут, чтобы ребенок не устал и не утратил интерес;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 превращать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занятия в увлекательную игру;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 за 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одно занятие проделывать не больше 5 упражнений, из них новыми могут быть только одно-два</a:t>
            </a: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 выполнять упражнения на счет, чтобы выработать четкость их исполнения;</a:t>
            </a:r>
          </a:p>
          <a:p>
            <a:pPr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2000" dirty="0">
                <a:solidFill>
                  <a:schemeClr val="accent4">
                    <a:lumMod val="50000"/>
                  </a:schemeClr>
                </a:solidFill>
                <a:latin typeface="+mn-lt"/>
                <a:cs typeface="+mn-cs"/>
              </a:rPr>
              <a:t> делать упражнения надо перед большим или ручным зеркалом: ребенок должен контролировать правильность выполнения того или иного движения. Сначала упражнение делает взрослый, потом это движение повторяет карапуз. Взрослый при этом стоит или перед зеркалом рядом с ребенком (в этом случае малыш наблюдает за ним, глядя в зеркало), или лицом к малышу.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endParaRPr lang="ru-RU" sz="2000" dirty="0">
              <a:solidFill>
                <a:schemeClr val="accent4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1"/>
          <p:cNvSpPr txBox="1">
            <a:spLocks noChangeArrowheads="1"/>
          </p:cNvSpPr>
          <p:nvPr/>
        </p:nvSpPr>
        <p:spPr bwMode="auto">
          <a:xfrm>
            <a:off x="857250" y="714375"/>
            <a:ext cx="6357938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Segoe Print" pitchFamily="2" charset="0"/>
              </a:rPr>
              <a:t>Принципом отбора артикуляционных упражнений каждый раз будет служить характер дефекта произношения и целесообразность рекомендуемых движений для правильного произнесения данного звука. Упражнять надо лишь движения, нуждающиеся в исправлении, и только необходимые для воспитуемого звука. Упражнения должны быть целенаправленными: важно не их количество, важны правильный подбор упражнений и качество выполнения. Упражнения подбирают, исходя из задачи добиться правильной артикуляции звука с учетом конкретного его нарушения у ребенка. Для каждого ребенка комплекс упражнений составляется логопедом индивидуально.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313" y="785813"/>
            <a:ext cx="2643187" cy="52625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«Часы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».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 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Малыш должен с помощью языка имитировать часовой маятник. Для этого нужно приоткрыть рот, а затем кончиком языка касаться то правого, то левого уголка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.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5" name="Рисунок 4" descr="hewecoowebbi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35540" y="1487798"/>
            <a:ext cx="2857520" cy="40948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43500" y="1785938"/>
            <a:ext cx="3071813" cy="3416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«</a:t>
            </a:r>
            <a:r>
              <a:rPr lang="ru-RU" sz="2400" dirty="0" err="1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Качельки</a:t>
            </a: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».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3">
                    <a:lumMod val="50000"/>
                  </a:schemeClr>
                </a:solidFill>
                <a:latin typeface="+mn-lt"/>
                <a:cs typeface="+mn-cs"/>
              </a:rPr>
              <a:t>Это упражнение, очень похожее на предыдущее, только язычок должен то подниматься вверх, то опускаться вниз, имитируя качели.</a:t>
            </a:r>
            <a:endParaRPr lang="ru-RU" sz="2400" dirty="0">
              <a:solidFill>
                <a:schemeClr val="accent3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3" name="Рисунок 2" descr="104d2a7b3dda6c6aa1d408dc261fe16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9" y="1357298"/>
            <a:ext cx="3214710" cy="40719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625" y="642938"/>
            <a:ext cx="4357688" cy="2308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«Хомячок». Ребенок должен надуть обе щеки, показывая хомячка, который кушает что-то. Затем нужно поочередно надувать то правую, то левую щеку</a:t>
            </a:r>
            <a:r>
              <a:rPr lang="ru-RU" sz="2400" dirty="0">
                <a:solidFill>
                  <a:schemeClr val="accent2">
                    <a:lumMod val="50000"/>
                  </a:schemeClr>
                </a:solidFill>
                <a:latin typeface="+mn-lt"/>
                <a:cs typeface="+mn-cs"/>
              </a:rPr>
              <a:t>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+mn-lt"/>
              <a:cs typeface="+mn-cs"/>
            </a:endParaRPr>
          </a:p>
        </p:txBody>
      </p:sp>
      <p:pic>
        <p:nvPicPr>
          <p:cNvPr id="21506" name="Рисунок 5" descr="mzl.dlvrccod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8" y="2643188"/>
            <a:ext cx="3643312" cy="33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384</TotalTime>
  <Words>639</Words>
  <Application>Microsoft Office PowerPoint</Application>
  <PresentationFormat>Экран (4:3)</PresentationFormat>
  <Paragraphs>36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13</vt:i4>
      </vt:variant>
    </vt:vector>
  </HeadingPairs>
  <TitlesOfParts>
    <vt:vector size="28" baseType="lpstr">
      <vt:lpstr>Century Schoolbook</vt:lpstr>
      <vt:lpstr>Arial</vt:lpstr>
      <vt:lpstr>Wingdings</vt:lpstr>
      <vt:lpstr>Wingdings 2</vt:lpstr>
      <vt:lpstr>Calibri</vt:lpstr>
      <vt:lpstr>Mistral</vt:lpstr>
      <vt:lpstr>DFKai-SB</vt:lpstr>
      <vt:lpstr>Segoe Print</vt:lpstr>
      <vt:lpstr>Эркер</vt:lpstr>
      <vt:lpstr>Эркер</vt:lpstr>
      <vt:lpstr>Эркер</vt:lpstr>
      <vt:lpstr>Эркер</vt:lpstr>
      <vt:lpstr>Эркер</vt:lpstr>
      <vt:lpstr>Эркер</vt:lpstr>
      <vt:lpstr>Эркер</vt:lpstr>
      <vt:lpstr>АРТИКУЛЯЦИОННАЯ ГИМНАСТИКА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валентин</dc:creator>
  <cp:lastModifiedBy>User</cp:lastModifiedBy>
  <cp:revision>18</cp:revision>
  <dcterms:created xsi:type="dcterms:W3CDTF">2019-03-17T23:11:48Z</dcterms:created>
  <dcterms:modified xsi:type="dcterms:W3CDTF">2020-05-01T02:20:35Z</dcterms:modified>
</cp:coreProperties>
</file>