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5" r:id="rId3"/>
    <p:sldId id="266" r:id="rId4"/>
    <p:sldId id="267" r:id="rId5"/>
    <p:sldId id="268" r:id="rId6"/>
    <p:sldId id="270" r:id="rId7"/>
    <p:sldId id="275" r:id="rId8"/>
    <p:sldId id="277" r:id="rId9"/>
    <p:sldId id="279" r:id="rId10"/>
    <p:sldId id="280" r:id="rId11"/>
    <p:sldId id="272" r:id="rId12"/>
    <p:sldId id="273" r:id="rId13"/>
    <p:sldId id="274" r:id="rId14"/>
    <p:sldId id="269" r:id="rId15"/>
  </p:sldIdLst>
  <p:sldSz cx="9144000" cy="6858000" type="screen4x3"/>
  <p:notesSz cx="6858000" cy="9144000"/>
  <p:embeddedFontLst>
    <p:embeddedFont>
      <p:font typeface="Microsoft YaHei" panose="020B0503020204020204" pitchFamily="34" charset="-122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018"/>
    <a:srgbClr val="F9F7B3"/>
    <a:srgbClr val="F1F17F"/>
    <a:srgbClr val="CEBA3C"/>
    <a:srgbClr val="FFE5E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14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11864" y="2258772"/>
            <a:ext cx="65323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ru-RU" sz="3600" i="1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i="1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Мастер-класс</a:t>
            </a:r>
          </a:p>
          <a:p>
            <a:pPr algn="ctr"/>
            <a:r>
              <a:rPr lang="ru-RU" altLang="ru-RU" sz="3600" b="1" i="1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«Развитие креативности детей через речевую активность»</a:t>
            </a:r>
            <a:endParaRPr lang="en-US" altLang="ru-RU" sz="3600" b="1" i="1" dirty="0">
              <a:solidFill>
                <a:srgbClr val="3370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26003" y="370740"/>
            <a:ext cx="7304087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224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n-US" altLang="ru-RU" sz="2400" b="1" dirty="0">
                <a:solidFill>
                  <a:schemeClr val="accent6"/>
                </a:solidFill>
              </a:rPr>
              <a:t>Муниципальное </a:t>
            </a:r>
            <a:r>
              <a:rPr lang="en-US" altLang="ru-RU" sz="2400" b="1" dirty="0" err="1">
                <a:solidFill>
                  <a:schemeClr val="accent6"/>
                </a:solidFill>
              </a:rPr>
              <a:t>бюджетное</a:t>
            </a:r>
            <a:r>
              <a:rPr lang="en-US" altLang="ru-RU" sz="2400" b="1" dirty="0">
                <a:solidFill>
                  <a:schemeClr val="accent6"/>
                </a:solidFill>
              </a:rPr>
              <a:t> </a:t>
            </a:r>
            <a:r>
              <a:rPr lang="en-US" altLang="ru-RU" sz="2400" b="1" dirty="0" err="1">
                <a:solidFill>
                  <a:schemeClr val="accent6"/>
                </a:solidFill>
              </a:rPr>
              <a:t>дошкольное</a:t>
            </a:r>
            <a:r>
              <a:rPr lang="en-US" altLang="ru-RU" sz="2400" b="1" dirty="0">
                <a:solidFill>
                  <a:schemeClr val="accent6"/>
                </a:solidFill>
              </a:rPr>
              <a:t> </a:t>
            </a:r>
            <a:r>
              <a:rPr lang="en-US" altLang="ru-RU" sz="2400" b="1" dirty="0" err="1">
                <a:solidFill>
                  <a:schemeClr val="accent6"/>
                </a:solidFill>
              </a:rPr>
              <a:t>образовательное</a:t>
            </a:r>
            <a:r>
              <a:rPr lang="en-US" altLang="ru-RU" sz="2400" b="1" dirty="0">
                <a:solidFill>
                  <a:schemeClr val="accent6"/>
                </a:solidFill>
              </a:rPr>
              <a:t> </a:t>
            </a:r>
            <a:r>
              <a:rPr lang="en-US" altLang="ru-RU" sz="2400" b="1" dirty="0" err="1" smtClean="0">
                <a:solidFill>
                  <a:schemeClr val="accent6"/>
                </a:solidFill>
              </a:rPr>
              <a:t>учреждение</a:t>
            </a:r>
            <a:endParaRPr lang="ru-RU" altLang="ru-RU" sz="2400" b="1" dirty="0" smtClean="0">
              <a:solidFill>
                <a:schemeClr val="accent6"/>
              </a:solidFill>
            </a:endParaRPr>
          </a:p>
          <a:p>
            <a:pPr algn="ctr"/>
            <a:r>
              <a:rPr lang="en-US" altLang="ru-RU" sz="2400" b="1" dirty="0" smtClean="0">
                <a:solidFill>
                  <a:schemeClr val="accent6"/>
                </a:solidFill>
              </a:rPr>
              <a:t> </a:t>
            </a:r>
            <a:r>
              <a:rPr lang="en-US" altLang="ru-RU" sz="2400" b="1" dirty="0">
                <a:solidFill>
                  <a:schemeClr val="accent6"/>
                </a:solidFill>
              </a:rPr>
              <a:t>“</a:t>
            </a:r>
            <a:r>
              <a:rPr lang="en-US" altLang="ru-RU" sz="2400" b="1" dirty="0" err="1">
                <a:solidFill>
                  <a:schemeClr val="accent6"/>
                </a:solidFill>
              </a:rPr>
              <a:t>Детский</a:t>
            </a:r>
            <a:r>
              <a:rPr lang="en-US" altLang="ru-RU" sz="2400" b="1" dirty="0">
                <a:solidFill>
                  <a:schemeClr val="accent6"/>
                </a:solidFill>
              </a:rPr>
              <a:t> </a:t>
            </a:r>
            <a:r>
              <a:rPr lang="en-US" altLang="ru-RU" sz="2400" b="1" dirty="0" err="1">
                <a:solidFill>
                  <a:schemeClr val="accent6"/>
                </a:solidFill>
              </a:rPr>
              <a:t>сад</a:t>
            </a:r>
            <a:r>
              <a:rPr lang="en-US" altLang="ru-RU" sz="2400" b="1" dirty="0">
                <a:solidFill>
                  <a:schemeClr val="accent6"/>
                </a:solidFill>
              </a:rPr>
              <a:t> №2 </a:t>
            </a:r>
            <a:r>
              <a:rPr lang="en-US" altLang="ru-RU" sz="2400" b="1" dirty="0" err="1">
                <a:solidFill>
                  <a:schemeClr val="accent6"/>
                </a:solidFill>
              </a:rPr>
              <a:t>посёлок</a:t>
            </a:r>
            <a:r>
              <a:rPr lang="en-US" altLang="ru-RU" sz="2400" b="1" dirty="0">
                <a:solidFill>
                  <a:schemeClr val="accent6"/>
                </a:solidFill>
              </a:rPr>
              <a:t> </a:t>
            </a:r>
            <a:r>
              <a:rPr lang="en-US" altLang="ru-RU" sz="2400" b="1" dirty="0" err="1">
                <a:solidFill>
                  <a:schemeClr val="accent6"/>
                </a:solidFill>
              </a:rPr>
              <a:t>Приамурский</a:t>
            </a:r>
            <a:r>
              <a:rPr lang="en-US" altLang="ru-RU" sz="2400" b="1" dirty="0">
                <a:solidFill>
                  <a:schemeClr val="accent6"/>
                </a:solidFill>
              </a:rPr>
              <a:t>”</a:t>
            </a:r>
          </a:p>
        </p:txBody>
      </p:sp>
      <p:pic>
        <p:nvPicPr>
          <p:cNvPr id="8" name="Рисунок 7" descr="Playful-Stick-Figure-Ki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732240" y="4567096"/>
            <a:ext cx="2063525" cy="17362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92046" y="50131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4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altLang="ru-RU" sz="2400" b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оспитател</a:t>
            </a:r>
            <a:r>
              <a:rPr lang="ru-RU" altLang="ru-RU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en-US" altLang="ru-RU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Мишкарёва</a:t>
            </a:r>
            <a:r>
              <a:rPr lang="ru-RU" altLang="ru-RU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Ксения </a:t>
            </a:r>
            <a:r>
              <a:rPr lang="en-US" altLang="ru-RU" sz="2400" b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Сергеевн</a:t>
            </a:r>
            <a:r>
              <a:rPr lang="ru-RU" altLang="ru-RU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altLang="ru-RU" sz="24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57201"/>
            <a:ext cx="7715200" cy="1143000"/>
          </a:xfrm>
        </p:spPr>
        <p:txBody>
          <a:bodyPr/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 случайных слов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5773" y="1340768"/>
            <a:ext cx="7715200" cy="4320480"/>
          </a:xfrm>
          <a:solidFill>
            <a:srgbClr val="F9F7B3"/>
          </a:solidFill>
          <a:ln>
            <a:solidFill>
              <a:srgbClr val="FFE5ED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337018"/>
                </a:solidFill>
              </a:rPr>
              <a:t>Шаг </a:t>
            </a:r>
            <a:r>
              <a:rPr lang="ru-RU" dirty="0">
                <a:solidFill>
                  <a:srgbClr val="337018"/>
                </a:solidFill>
              </a:rPr>
              <a:t>5. Полученные варианты </a:t>
            </a:r>
            <a:r>
              <a:rPr lang="ru-RU" dirty="0" smtClean="0">
                <a:solidFill>
                  <a:srgbClr val="337018"/>
                </a:solidFill>
              </a:rPr>
              <a:t>развиваем путем ассоциации.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Стул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множеством колючек-ножек для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устойчивости.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Стул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рогатой вешалкой для одежды или для игр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Стул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подсветкой для людей с ослабленным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зрением.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solidFill>
                <a:srgbClr val="3370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520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57201"/>
            <a:ext cx="7715200" cy="1143000"/>
          </a:xfrm>
        </p:spPr>
        <p:txBody>
          <a:bodyPr/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Приём «Бином фантазии»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7715200" cy="4680520"/>
          </a:xfrm>
          <a:solidFill>
            <a:srgbClr val="F9F7B3"/>
          </a:solidFill>
          <a:ln>
            <a:solidFill>
              <a:srgbClr val="FFE5ED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основу берутся два существительных, между которыми нет прямой ассоциативной связи. </a:t>
            </a:r>
            <a:endParaRPr lang="ru-RU" dirty="0" smtClean="0">
              <a:solidFill>
                <a:srgbClr val="3370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 </a:t>
            </a:r>
            <a:r>
              <a:rPr lang="ru-RU" dirty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дистанция нужна, чтобы </a:t>
            </a:r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сознание </a:t>
            </a:r>
            <a:r>
              <a:rPr lang="ru-RU" dirty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попало в ловушку построения ассоциативных связей и попыталось установить её между этими словами. Единую, и почти всегда фантастическую.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279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57201"/>
            <a:ext cx="7715200" cy="1143000"/>
          </a:xfrm>
        </p:spPr>
        <p:txBody>
          <a:bodyPr/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Приём «Бином фантазии»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196752"/>
            <a:ext cx="6866282" cy="1219744"/>
          </a:xfrm>
          <a:solidFill>
            <a:srgbClr val="F9F7B3"/>
          </a:solidFill>
          <a:ln>
            <a:solidFill>
              <a:srgbClr val="FFE5ED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Составим предложения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словами: </a:t>
            </a:r>
            <a:r>
              <a:rPr lang="ru-RU" b="1" i="1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тарелка, балерина</a:t>
            </a:r>
            <a:endParaRPr lang="ru-RU" b="1" i="1" dirty="0"/>
          </a:p>
        </p:txBody>
      </p:sp>
      <p:pic>
        <p:nvPicPr>
          <p:cNvPr id="1030" name="Picture 6" descr="https://img2.freepng.ru/20181130/av/kisspng-ballet-dancer-bloch-pointe-shoe-ballet-png-images-transparent-free-download-pngmar-5c00e2ded97841.54167413154356195089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701" y="2416496"/>
            <a:ext cx="338124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еалистичная пустая белая тарелка с тенью на прозрачном фоне. шаблон для презентации еды и ваших проектов. вид сверху. кухонная техника, посуда для еды. иллюстраци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16496"/>
            <a:ext cx="3460776" cy="346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589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57201"/>
            <a:ext cx="7715200" cy="1143000"/>
          </a:xfrm>
        </p:spPr>
        <p:txBody>
          <a:bodyPr/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Секреты творчества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7715200" cy="3528392"/>
          </a:xfrm>
          <a:solidFill>
            <a:srgbClr val="F9F7B3"/>
          </a:solidFill>
          <a:ln>
            <a:solidFill>
              <a:srgbClr val="FFE5ED"/>
            </a:solidFill>
          </a:ln>
        </p:spPr>
        <p:txBody>
          <a:bodyPr/>
          <a:lstStyle/>
          <a:p>
            <a:pPr lvl="0"/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Соединяйте </a:t>
            </a:r>
            <a:r>
              <a:rPr lang="ru-RU" dirty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темы или приметы.</a:t>
            </a:r>
          </a:p>
          <a:p>
            <a:pPr lvl="0"/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Заменяйте </a:t>
            </a:r>
            <a:r>
              <a:rPr lang="ru-RU" dirty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материалы.</a:t>
            </a:r>
          </a:p>
          <a:p>
            <a:pPr lvl="0"/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Оживляйте.</a:t>
            </a:r>
            <a:endParaRPr lang="ru-RU" dirty="0">
              <a:solidFill>
                <a:srgbClr val="3370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Увеличивайте-уменьшайте.</a:t>
            </a:r>
            <a:endParaRPr lang="ru-RU" dirty="0">
              <a:solidFill>
                <a:srgbClr val="3370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Ускоряйте-замедляйте.</a:t>
            </a:r>
            <a:endParaRPr lang="ru-RU" dirty="0">
              <a:solidFill>
                <a:srgbClr val="3370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Изменяйте </a:t>
            </a:r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 </a:t>
            </a:r>
            <a:endParaRPr lang="ru-RU" dirty="0">
              <a:solidFill>
                <a:srgbClr val="3370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6146" name="Picture 2" descr="Pintere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4" b="16433"/>
          <a:stretch/>
        </p:blipFill>
        <p:spPr bwMode="auto">
          <a:xfrm>
            <a:off x="5730489" y="4875613"/>
            <a:ext cx="2956311" cy="117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287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764704"/>
            <a:ext cx="7128792" cy="3600400"/>
          </a:xfrm>
          <a:solidFill>
            <a:srgbClr val="F9F7B3"/>
          </a:solidFill>
          <a:ln>
            <a:solidFill>
              <a:srgbClr val="FFE5ED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одно окно смотрели двое</a:t>
            </a:r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3370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увидел дождь и грязь</a:t>
            </a:r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3370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Другой – листвы зеленой вязь</a:t>
            </a:r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dirty="0">
              <a:solidFill>
                <a:srgbClr val="3370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весну и небо голубое</a:t>
            </a:r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3370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одно окно смотрели двое</a:t>
            </a:r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rgbClr val="3370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dirty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Омар Хайям</a:t>
            </a:r>
          </a:p>
        </p:txBody>
      </p:sp>
      <p:pic>
        <p:nvPicPr>
          <p:cNvPr id="4" name="Рисунок 3" descr="Playful-Stick-Figure-Ki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660232" y="4509120"/>
            <a:ext cx="2063525" cy="173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38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57201"/>
            <a:ext cx="7715200" cy="1143000"/>
          </a:xfrm>
        </p:spPr>
        <p:txBody>
          <a:bodyPr/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такое креативность?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7715200" cy="3124943"/>
          </a:xfrm>
          <a:solidFill>
            <a:srgbClr val="F9F7B3"/>
          </a:solidFill>
          <a:ln>
            <a:solidFill>
              <a:srgbClr val="FFE5ED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 понимать, </a:t>
            </a:r>
            <a:r>
              <a:rPr lang="ru-RU" dirty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креативность – это не столько навык, сколько образ </a:t>
            </a:r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мышления, умение </a:t>
            </a:r>
            <a:r>
              <a:rPr lang="ru-RU" dirty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нешаблонно реагировать на поставленную задачу, находить </a:t>
            </a:r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неожиданные варианты решений</a:t>
            </a:r>
            <a:endParaRPr lang="ru-RU" dirty="0">
              <a:solidFill>
                <a:srgbClr val="3370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0" name="Picture 8" descr="Анастасия Белолуцкая о развитии творческого мышления детей - МГП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74766"/>
            <a:ext cx="2711914" cy="181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57201"/>
            <a:ext cx="7715200" cy="1143000"/>
          </a:xfrm>
        </p:spPr>
        <p:txBody>
          <a:bodyPr/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креативности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6626" y="1340768"/>
            <a:ext cx="7715200" cy="3701007"/>
          </a:xfrm>
          <a:solidFill>
            <a:srgbClr val="F9F7B3"/>
          </a:solidFill>
          <a:ln>
            <a:solidFill>
              <a:srgbClr val="FFE5ED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Идеальной формой развития креативности является </a:t>
            </a:r>
            <a:r>
              <a:rPr lang="ru-RU" dirty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игра. </a:t>
            </a:r>
            <a:endParaRPr lang="ru-RU" dirty="0" smtClean="0">
              <a:solidFill>
                <a:srgbClr val="3370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Именно </a:t>
            </a:r>
            <a:r>
              <a:rPr lang="ru-RU" dirty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 позволяет одновременно сохранять </a:t>
            </a:r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мотивацию ребенка </a:t>
            </a:r>
            <a:r>
              <a:rPr lang="ru-RU" dirty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процессу и обучать его полезным </a:t>
            </a:r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навыкам</a:t>
            </a:r>
            <a:endParaRPr lang="ru-RU" dirty="0">
              <a:solidFill>
                <a:srgbClr val="3370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09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57201"/>
            <a:ext cx="7715200" cy="1143000"/>
          </a:xfrm>
        </p:spPr>
        <p:txBody>
          <a:bodyPr/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креативности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25785"/>
            <a:ext cx="7715200" cy="2624262"/>
          </a:xfrm>
          <a:solidFill>
            <a:srgbClr val="F9F7B3"/>
          </a:solidFill>
          <a:ln>
            <a:solidFill>
              <a:srgbClr val="FFE5ED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</a:t>
            </a:r>
            <a:r>
              <a:rPr lang="ru-RU" dirty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 мыслить, не обязательно рождаться талантливым гением. </a:t>
            </a:r>
            <a:endParaRPr lang="ru-RU" dirty="0" smtClean="0">
              <a:solidFill>
                <a:srgbClr val="3370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Креативное </a:t>
            </a:r>
            <a:r>
              <a:rPr lang="ru-RU" dirty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мышление — навык, который поддаётся </a:t>
            </a:r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тренировке</a:t>
            </a:r>
            <a:endParaRPr lang="ru-RU" dirty="0">
              <a:solidFill>
                <a:srgbClr val="3370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6800" r="10625" b="14001"/>
          <a:stretch/>
        </p:blipFill>
        <p:spPr>
          <a:xfrm>
            <a:off x="5652120" y="4047699"/>
            <a:ext cx="3209528" cy="211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37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57201"/>
            <a:ext cx="7715200" cy="1143000"/>
          </a:xfrm>
        </p:spPr>
        <p:txBody>
          <a:bodyPr/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Игра «Кубики-истории»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776"/>
            <a:ext cx="5269556" cy="4128490"/>
          </a:xfrm>
          <a:solidFill>
            <a:srgbClr val="F9F7B3"/>
          </a:solidFill>
          <a:ln>
            <a:solidFill>
              <a:srgbClr val="FFE5ED"/>
            </a:solidFill>
          </a:ln>
        </p:spPr>
        <p:txBody>
          <a:bodyPr/>
          <a:lstStyle/>
          <a:p>
            <a:pPr marL="457200" indent="-457200" algn="just">
              <a:buAutoNum type="arabicPeriod"/>
            </a:pPr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Бросить кубик.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Посмотреть, что изображено на картинке кубика.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Начать/продолжить историю в зависимости от выпавшего изображения</a:t>
            </a:r>
            <a:endParaRPr lang="ru-RU" dirty="0">
              <a:solidFill>
                <a:srgbClr val="3370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Мастер-класс для педагогов ДОУ «КУБИКИ ИСТОРИЙ», как речевое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1" t="206" r="3071" b="13703"/>
          <a:stretch/>
        </p:blipFill>
        <p:spPr bwMode="auto">
          <a:xfrm>
            <a:off x="6175390" y="2255468"/>
            <a:ext cx="2577176" cy="244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754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57201"/>
            <a:ext cx="7715200" cy="1143000"/>
          </a:xfrm>
        </p:spPr>
        <p:txBody>
          <a:bodyPr/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 случайных слов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1"/>
            <a:ext cx="7715200" cy="3484983"/>
          </a:xfrm>
          <a:solidFill>
            <a:srgbClr val="F9F7B3"/>
          </a:solidFill>
          <a:ln>
            <a:solidFill>
              <a:srgbClr val="FFE5ED"/>
            </a:solidFill>
          </a:ln>
        </p:spPr>
        <p:txBody>
          <a:bodyPr/>
          <a:lstStyle/>
          <a:p>
            <a:r>
              <a:rPr lang="ru-RU" dirty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1. Поставим цель</a:t>
            </a:r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Например, совершенствуемый объект: стул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 smtClean="0">
              <a:solidFill>
                <a:srgbClr val="3370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2. Выберем случайные объекты</a:t>
            </a:r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Пусть случайными объектами будут: елка, олень,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фонарь</a:t>
            </a:r>
            <a:endParaRPr lang="ru-RU" dirty="0">
              <a:solidFill>
                <a:srgbClr val="3370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650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57201"/>
            <a:ext cx="7715200" cy="1143000"/>
          </a:xfrm>
        </p:spPr>
        <p:txBody>
          <a:bodyPr/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 случайных слов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1"/>
            <a:ext cx="7715200" cy="2980927"/>
          </a:xfrm>
          <a:solidFill>
            <a:srgbClr val="F9F7B3"/>
          </a:solidFill>
          <a:ln>
            <a:solidFill>
              <a:srgbClr val="FFE5ED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dirty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Выделим свойства случайных объектов.</a:t>
            </a:r>
            <a:endParaRPr lang="ru-RU" dirty="0">
              <a:solidFill>
                <a:srgbClr val="3370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 Елка: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 Олень: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 Фонарик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40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57201"/>
            <a:ext cx="7715200" cy="1143000"/>
          </a:xfrm>
        </p:spPr>
        <p:txBody>
          <a:bodyPr/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 случайных слов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5773" y="1340768"/>
            <a:ext cx="7715200" cy="4680520"/>
          </a:xfrm>
          <a:solidFill>
            <a:srgbClr val="F9F7B3"/>
          </a:solidFill>
          <a:ln>
            <a:solidFill>
              <a:srgbClr val="FFE5ED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dirty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Выделим свойства случайных объектов.</a:t>
            </a:r>
            <a:endParaRPr lang="ru-RU" dirty="0">
              <a:solidFill>
                <a:srgbClr val="3370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 Елка: колючая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 Олень: рогатый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 Фонарик: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светящийся</a:t>
            </a:r>
          </a:p>
          <a:p>
            <a:pPr algn="just"/>
            <a:r>
              <a:rPr lang="ru-RU" dirty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4. </a:t>
            </a:r>
            <a:r>
              <a:rPr lang="ru-RU" dirty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Найденные свойства присоединим к </a:t>
            </a:r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исходному объекту.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Стул:</a:t>
            </a:r>
            <a:endParaRPr lang="ru-RU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281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57201"/>
            <a:ext cx="7715200" cy="1143000"/>
          </a:xfrm>
        </p:spPr>
        <p:txBody>
          <a:bodyPr/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 случайных слов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5773" y="1340768"/>
            <a:ext cx="7715200" cy="4320480"/>
          </a:xfrm>
          <a:solidFill>
            <a:srgbClr val="F9F7B3"/>
          </a:solidFill>
          <a:ln>
            <a:solidFill>
              <a:srgbClr val="FFE5ED"/>
            </a:solidFill>
          </a:ln>
        </p:spPr>
        <p:txBody>
          <a:bodyPr/>
          <a:lstStyle/>
          <a:p>
            <a:pPr algn="just"/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dirty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dirty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Найденные свойства присоединим к </a:t>
            </a:r>
            <a:r>
              <a:rPr lang="ru-RU" dirty="0" smtClean="0">
                <a:solidFill>
                  <a:srgbClr val="3370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исходному объекту.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Стул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колючий.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Стул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рогатый.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Стул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светящийся.</a:t>
            </a:r>
          </a:p>
          <a:p>
            <a:r>
              <a:rPr lang="ru-RU" dirty="0">
                <a:solidFill>
                  <a:srgbClr val="337018"/>
                </a:solidFill>
              </a:rPr>
              <a:t>Шаг 5. </a:t>
            </a:r>
            <a:r>
              <a:rPr lang="ru-RU" dirty="0">
                <a:solidFill>
                  <a:srgbClr val="337018"/>
                </a:solidFill>
              </a:rPr>
              <a:t>Полученные варианты </a:t>
            </a:r>
            <a:r>
              <a:rPr lang="ru-RU" dirty="0" smtClean="0">
                <a:solidFill>
                  <a:srgbClr val="337018"/>
                </a:solidFill>
              </a:rPr>
              <a:t>развиваем путем ассоциации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solidFill>
                <a:srgbClr val="3370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245216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21">
      <a:dk1>
        <a:srgbClr val="600000"/>
      </a:dk1>
      <a:lt1>
        <a:srgbClr val="600000"/>
      </a:lt1>
      <a:dk2>
        <a:srgbClr val="600000"/>
      </a:dk2>
      <a:lt2>
        <a:srgbClr val="600000"/>
      </a:lt2>
      <a:accent1>
        <a:srgbClr val="600000"/>
      </a:accent1>
      <a:accent2>
        <a:srgbClr val="C00000"/>
      </a:accent2>
      <a:accent3>
        <a:srgbClr val="600000"/>
      </a:accent3>
      <a:accent4>
        <a:srgbClr val="600000"/>
      </a:accent4>
      <a:accent5>
        <a:srgbClr val="600000"/>
      </a:accent5>
      <a:accent6>
        <a:srgbClr val="600000"/>
      </a:accent6>
      <a:hlink>
        <a:srgbClr val="600000"/>
      </a:hlink>
      <a:folHlink>
        <a:srgbClr val="600000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213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Microsoft YaHei</vt:lpstr>
      <vt:lpstr>Calibri</vt:lpstr>
      <vt:lpstr>Comic Sans MS</vt:lpstr>
      <vt:lpstr>Arial</vt:lpstr>
      <vt:lpstr>1_Тема Office</vt:lpstr>
      <vt:lpstr>Презентация PowerPoint</vt:lpstr>
      <vt:lpstr>Что такое креативность?</vt:lpstr>
      <vt:lpstr>Развитие креативности</vt:lpstr>
      <vt:lpstr>Развитие креативности</vt:lpstr>
      <vt:lpstr>Игра «Кубики-истории»</vt:lpstr>
      <vt:lpstr>Метод случайных слов</vt:lpstr>
      <vt:lpstr>Метод случайных слов</vt:lpstr>
      <vt:lpstr>Метод случайных слов</vt:lpstr>
      <vt:lpstr>Метод случайных слов</vt:lpstr>
      <vt:lpstr>Метод случайных слов</vt:lpstr>
      <vt:lpstr>Приём «Бином фантазии»</vt:lpstr>
      <vt:lpstr>Приём «Бином фантазии»</vt:lpstr>
      <vt:lpstr>Секреты творчества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Ксюша</cp:lastModifiedBy>
  <cp:revision>92</cp:revision>
  <dcterms:created xsi:type="dcterms:W3CDTF">2014-07-06T18:18:01Z</dcterms:created>
  <dcterms:modified xsi:type="dcterms:W3CDTF">2024-02-26T12:57:42Z</dcterms:modified>
</cp:coreProperties>
</file>